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2" r:id="rId2"/>
    <p:sldId id="288" r:id="rId3"/>
    <p:sldId id="292" r:id="rId4"/>
    <p:sldId id="289" r:id="rId5"/>
    <p:sldId id="290" r:id="rId6"/>
    <p:sldId id="291" r:id="rId7"/>
    <p:sldId id="258" r:id="rId8"/>
    <p:sldId id="286" r:id="rId9"/>
    <p:sldId id="287" r:id="rId10"/>
    <p:sldId id="273" r:id="rId11"/>
    <p:sldId id="274" r:id="rId12"/>
    <p:sldId id="280" r:id="rId13"/>
    <p:sldId id="281" r:id="rId14"/>
    <p:sldId id="275" r:id="rId15"/>
    <p:sldId id="278" r:id="rId16"/>
    <p:sldId id="279" r:id="rId17"/>
    <p:sldId id="276" r:id="rId18"/>
    <p:sldId id="277" r:id="rId19"/>
    <p:sldId id="26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FA7F"/>
    <a:srgbClr val="FF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9"/>
    <p:restoredTop sz="90300"/>
  </p:normalViewPr>
  <p:slideViewPr>
    <p:cSldViewPr snapToGrid="0" snapToObjects="1">
      <p:cViewPr>
        <p:scale>
          <a:sx n="160" d="100"/>
          <a:sy n="160" d="100"/>
        </p:scale>
        <p:origin x="3248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26FE3-0E39-FC48-8105-A56051076FAD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F2E82-FF15-DE40-B016-A552256F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IKK2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5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B4B8-F9B6-DD4B-8919-353B175538C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50" y="1214438"/>
            <a:ext cx="108077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a Mechanistic Understanding of Cellular Decisions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4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5" y="1405052"/>
            <a:ext cx="8906504" cy="518655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9050" y="358890"/>
            <a:ext cx="12211050" cy="919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Pathway Diagram of </a:t>
            </a:r>
            <a:r>
              <a:rPr lang="en-US" dirty="0" err="1" smtClean="0"/>
              <a:t>NFkB</a:t>
            </a:r>
            <a:r>
              <a:rPr lang="en-US" dirty="0" smtClean="0"/>
              <a:t> and Necroptosis Crosstalk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1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Hoffmann Model w/Delays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2" y="1690689"/>
            <a:ext cx="7005235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Hoffmann/Geena Module w/o Delays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Necroptosis Module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84" y="1690688"/>
            <a:ext cx="7412831" cy="49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Necroptosis Module 24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08" y="1690688"/>
            <a:ext cx="7415784" cy="49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NFkB</a:t>
            </a:r>
            <a:r>
              <a:rPr lang="en-US" dirty="0" smtClean="0"/>
              <a:t> Module 12 </a:t>
            </a:r>
            <a:r>
              <a:rPr lang="en-US" dirty="0" err="1" smtClean="0"/>
              <a:t>hrs</a:t>
            </a:r>
            <a:r>
              <a:rPr lang="en-US" dirty="0" smtClean="0"/>
              <a:t> no Flip/</a:t>
            </a:r>
            <a:r>
              <a:rPr lang="en-US" dirty="0" err="1" smtClean="0"/>
              <a:t>cIAP</a:t>
            </a:r>
            <a:r>
              <a:rPr lang="en-US" dirty="0" smtClean="0"/>
              <a:t>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38" y="1690688"/>
            <a:ext cx="7096924" cy="49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NFkB</a:t>
            </a:r>
            <a:r>
              <a:rPr lang="en-US" dirty="0" smtClean="0"/>
              <a:t> Module 12 </a:t>
            </a:r>
            <a:r>
              <a:rPr lang="en-US" dirty="0" err="1" smtClean="0"/>
              <a:t>hrs</a:t>
            </a:r>
            <a:r>
              <a:rPr lang="en-US" dirty="0" smtClean="0"/>
              <a:t> full synthesis 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Merged Model 12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2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Merged Model 24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965251" y="455096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632458" y="458592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379531" y="4056759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396960" y="265668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113" name="Oval 11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6" name="TextBox 115"/>
          <p:cNvSpPr txBox="1"/>
          <p:nvPr/>
        </p:nvSpPr>
        <p:spPr>
          <a:xfrm>
            <a:off x="4318232" y="477673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Complex II (Hypothesis I)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66" name="Straight Arrow Connector 65"/>
          <p:cNvCxnSpPr>
            <a:endCxn id="5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238014" y="1847191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245728" y="195572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5" idx="1"/>
          </p:cNvCxnSpPr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923815" y="3910065"/>
            <a:ext cx="0" cy="656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4945641" y="4125517"/>
            <a:ext cx="418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414420" y="778186"/>
            <a:ext cx="14255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>
            <a:off x="6915753" y="1360847"/>
            <a:ext cx="161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816267" y="1361209"/>
            <a:ext cx="265377" cy="1845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15624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5424609" y="3206911"/>
            <a:ext cx="1396446" cy="794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17" idx="0"/>
          </p:cNvCxnSpPr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881862" y="3988263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12a-1</a:t>
            </a:r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6427197" y="1122219"/>
            <a:ext cx="938601" cy="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184534" y="619957"/>
            <a:ext cx="0" cy="493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>
            <a:off x="6440172" y="621975"/>
            <a:ext cx="7422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894439" y="1122219"/>
            <a:ext cx="471359" cy="3580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 flipV="1">
            <a:off x="5290097" y="4667316"/>
            <a:ext cx="1604342" cy="34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5678946" y="4186392"/>
            <a:ext cx="0" cy="493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7162216" y="1010796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583221" y="4645859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12a-2</a:t>
            </a:r>
          </a:p>
        </p:txBody>
      </p:sp>
      <p:cxnSp>
        <p:nvCxnSpPr>
          <p:cNvPr id="209" name="Straight Connector 208"/>
          <p:cNvCxnSpPr/>
          <p:nvPr/>
        </p:nvCxnSpPr>
        <p:spPr>
          <a:xfrm flipV="1">
            <a:off x="6696015" y="1782978"/>
            <a:ext cx="1249278" cy="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942852" y="1785296"/>
            <a:ext cx="0" cy="2494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endCxn id="73" idx="3"/>
          </p:cNvCxnSpPr>
          <p:nvPr/>
        </p:nvCxnSpPr>
        <p:spPr>
          <a:xfrm flipH="1">
            <a:off x="5299114" y="4273665"/>
            <a:ext cx="2639327" cy="335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5262866" y="4462522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12a-1</a:t>
            </a:r>
          </a:p>
        </p:txBody>
      </p:sp>
      <p:cxnSp>
        <p:nvCxnSpPr>
          <p:cNvPr id="214" name="Straight Arrow Connector 213"/>
          <p:cNvCxnSpPr/>
          <p:nvPr/>
        </p:nvCxnSpPr>
        <p:spPr>
          <a:xfrm>
            <a:off x="5530214" y="4202350"/>
            <a:ext cx="0" cy="370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Oval 216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8" name="Oval 217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Oval 218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0" name="Oval 219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1" name="Oval 220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2" name="Oval 221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3" name="Oval 222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4" name="Oval 223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5" name="Oval 224"/>
          <p:cNvSpPr/>
          <p:nvPr/>
        </p:nvSpPr>
        <p:spPr>
          <a:xfrm>
            <a:off x="6232463" y="29007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26" name="Straight Arrow Connector 225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U-Turn Arrow 235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0903" y="3928112"/>
            <a:ext cx="1650605" cy="100157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1" name="Rectangle 190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3" name="TextBox 192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6" name="Rectangle 195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8" name="TextBox 197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TextBox 214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122845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868680"/>
            <a:ext cx="8833104" cy="598932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MLKL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0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403551" y="431854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396960" y="265668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113" name="Oval 11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4" name="Rounded Rectangle 113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66" name="Straight Arrow Connector 65"/>
          <p:cNvCxnSpPr>
            <a:endCxn id="5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238014" y="1847191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245728" y="195572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5" idx="1"/>
          </p:cNvCxnSpPr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17" idx="0"/>
          </p:cNvCxnSpPr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6739322" y="3735983"/>
            <a:ext cx="0" cy="874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5290402" y="4609138"/>
            <a:ext cx="1446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546462" y="4443147"/>
            <a:ext cx="0" cy="173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736551" y="4190078"/>
            <a:ext cx="1201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927126" y="288029"/>
            <a:ext cx="0" cy="3902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6936593" y="288029"/>
            <a:ext cx="9879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712973" y="4046067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12b-2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4458076" y="418704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4753827" y="418704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5039875" y="4188301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4965251" y="455096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4632458" y="458592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4948223" y="3931267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08176" y="3973250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945906" y="4344003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905858" y="4385986"/>
            <a:ext cx="418286" cy="26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12b-1 ?</a:t>
            </a:r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4937247" y="4385986"/>
            <a:ext cx="4608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4414419" y="518284"/>
            <a:ext cx="1049672" cy="25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6901515" y="1372663"/>
            <a:ext cx="286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54125" y="1371890"/>
            <a:ext cx="330409" cy="2199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4952937" y="4365768"/>
            <a:ext cx="337474" cy="6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5279870" y="3571026"/>
            <a:ext cx="1579042" cy="804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U-Turn Arrow 208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1" name="Oval 210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2" name="Oval 211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3" name="Oval 212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4" name="Oval 213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Oval 214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6" name="Oval 215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Oval 216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8" name="Oval 217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0" name="Oval 219"/>
          <p:cNvSpPr/>
          <p:nvPr/>
        </p:nvSpPr>
        <p:spPr>
          <a:xfrm>
            <a:off x="6232463" y="29007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18232" y="477673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II (Hypothesis II)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50903" y="3928112"/>
            <a:ext cx="1650605" cy="100157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TextBox 218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2" name="Rectangle 231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3" name="Rectangle 232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4" name="TextBox 233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7" name="TextBox 236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81799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496817" y="4191733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4792568" y="4191733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078615" y="419298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067064" y="4635566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5734272" y="4751367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734271" y="463612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835762" y="4070232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400227" y="2663207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3248" y="73479"/>
            <a:ext cx="791565" cy="33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88" b="1" dirty="0">
                <a:latin typeface="Arial" charset="0"/>
                <a:ea typeface="Arial" charset="0"/>
                <a:cs typeface="Arial" charset="0"/>
              </a:rPr>
              <a:t>Hypothesis III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16" name="Straight Arrow Connector 115"/>
          <p:cNvCxnSpPr>
            <a:endCxn id="119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21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133" name="Oval 13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4948223" y="3931267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4908176" y="3973250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4414419" y="518284"/>
            <a:ext cx="1049672" cy="25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6901515" y="1372663"/>
            <a:ext cx="286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854125" y="1371890"/>
            <a:ext cx="330409" cy="2199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5280967" y="3571027"/>
            <a:ext cx="1577945" cy="863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4959236" y="4308089"/>
            <a:ext cx="853206" cy="327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501899" y="4196252"/>
            <a:ext cx="435968" cy="330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486921" y="4262597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12c?</a:t>
            </a:r>
            <a:endParaRPr lang="en-US" sz="563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>
            <a:off x="6104799" y="3739687"/>
            <a:ext cx="754114" cy="898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6092404" y="4180301"/>
            <a:ext cx="240212" cy="17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035856" y="4333235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12c?</a:t>
            </a:r>
            <a:endParaRPr lang="en-US" sz="563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5" name="Oval 174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6" name="Oval 175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7" name="Oval 176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9" name="Oval 178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0" name="Oval 179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1" name="Oval 180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2" name="Oval 181"/>
          <p:cNvSpPr/>
          <p:nvPr/>
        </p:nvSpPr>
        <p:spPr>
          <a:xfrm>
            <a:off x="6235960" y="28444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2" name="TextBox 191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 flipH="1">
            <a:off x="6243117" y="1846304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6250832" y="1954837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208" name="Oval 207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09" name="Straight Arrow Connector 208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U-Turn Arrow 93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TextBox 218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493708" y="4864071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II (Hypothesis II)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5466760" y="3955865"/>
            <a:ext cx="1156113" cy="10506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7" name="TextBox 186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9" name="Rectangle 188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0" name="Rectangle 189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1" name="TextBox 190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2" name="TextBox 211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195443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al 127"/>
          <p:cNvSpPr/>
          <p:nvPr/>
        </p:nvSpPr>
        <p:spPr>
          <a:xfrm>
            <a:off x="5863187" y="3328469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808818" y="2679530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3808818" y="288638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grpSp>
        <p:nvGrpSpPr>
          <p:cNvPr id="105" name="Group 104"/>
          <p:cNvGrpSpPr/>
          <p:nvPr/>
        </p:nvGrpSpPr>
        <p:grpSpPr>
          <a:xfrm rot="16200000">
            <a:off x="5812874" y="3318578"/>
            <a:ext cx="3637256" cy="236441"/>
            <a:chOff x="350308" y="4011588"/>
            <a:chExt cx="2058989" cy="208183"/>
          </a:xfrm>
        </p:grpSpPr>
        <p:cxnSp>
          <p:nvCxnSpPr>
            <p:cNvPr id="10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6433745" y="1869547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5915" y="1914498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5915" y="4165600"/>
            <a:ext cx="1662310" cy="138684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06608" y="1398118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3" name="Straight Connector 16"/>
          <p:cNvCxnSpPr/>
          <p:nvPr/>
        </p:nvCxnSpPr>
        <p:spPr>
          <a:xfrm flipV="1">
            <a:off x="3394905" y="5095964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881286" y="4944620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58790" y="4685708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57372" y="4579497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2591" y="4714965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5400000">
            <a:off x="3405699" y="4463560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23991" y="2143967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cxnSp>
        <p:nvCxnSpPr>
          <p:cNvPr id="23" name="Curved Connector 22"/>
          <p:cNvCxnSpPr/>
          <p:nvPr/>
        </p:nvCxnSpPr>
        <p:spPr>
          <a:xfrm rot="5400000">
            <a:off x="3405696" y="3094995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40278" y="5255428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6062" y="3371791"/>
            <a:ext cx="130287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675315" y="1069888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46087" y="2652803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16391" y="1242316"/>
            <a:ext cx="118570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IIA</a:t>
            </a:r>
          </a:p>
        </p:txBody>
      </p:sp>
      <p:sp>
        <p:nvSpPr>
          <p:cNvPr id="38" name="Oval 37"/>
          <p:cNvSpPr/>
          <p:nvPr/>
        </p:nvSpPr>
        <p:spPr>
          <a:xfrm>
            <a:off x="5890991" y="1869547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5859404" y="1981907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6798933" y="2204225"/>
            <a:ext cx="118224" cy="114732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Isosceles Triangle 41"/>
          <p:cNvSpPr/>
          <p:nvPr/>
        </p:nvSpPr>
        <p:spPr>
          <a:xfrm rot="19626571" flipV="1">
            <a:off x="7028564" y="2357310"/>
            <a:ext cx="131858" cy="149790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Parallelogram 42"/>
          <p:cNvSpPr/>
          <p:nvPr/>
        </p:nvSpPr>
        <p:spPr>
          <a:xfrm rot="20169667">
            <a:off x="6984838" y="2202300"/>
            <a:ext cx="130170" cy="114732"/>
          </a:xfrm>
          <a:prstGeom prst="parallelogram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rapezoid 43"/>
          <p:cNvSpPr/>
          <p:nvPr/>
        </p:nvSpPr>
        <p:spPr>
          <a:xfrm rot="14107141">
            <a:off x="6797229" y="2357550"/>
            <a:ext cx="121545" cy="157157"/>
          </a:xfrm>
          <a:prstGeom prst="trapezoid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Curved Down Arrow 45"/>
          <p:cNvSpPr>
            <a:spLocks noChangeAspect="1"/>
          </p:cNvSpPr>
          <p:nvPr/>
        </p:nvSpPr>
        <p:spPr>
          <a:xfrm rot="12421047" flipH="1">
            <a:off x="6239770" y="2341873"/>
            <a:ext cx="536741" cy="213360"/>
          </a:xfrm>
          <a:prstGeom prst="curvedDownArrow">
            <a:avLst>
              <a:gd name="adj1" fmla="val 29666"/>
              <a:gd name="adj2" fmla="val 69859"/>
              <a:gd name="adj3" fmla="val 32347"/>
            </a:avLst>
          </a:prstGeom>
          <a:solidFill>
            <a:srgbClr val="BFBFBF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8683411" y="364955"/>
            <a:ext cx="319723" cy="17964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151591" y="1103322"/>
            <a:ext cx="143116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Mitochondrion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03961" y="2973662"/>
            <a:ext cx="18192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cPARP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apoptosis</a:t>
            </a:r>
          </a:p>
        </p:txBody>
      </p:sp>
      <p:sp>
        <p:nvSpPr>
          <p:cNvPr id="49" name="Chevron 48"/>
          <p:cNvSpPr/>
          <p:nvPr/>
        </p:nvSpPr>
        <p:spPr>
          <a:xfrm rot="5400000">
            <a:off x="8678942" y="2169753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hevron 50"/>
          <p:cNvSpPr/>
          <p:nvPr/>
        </p:nvSpPr>
        <p:spPr>
          <a:xfrm rot="5400000">
            <a:off x="8679718" y="2725695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 rot="5400000">
            <a:off x="8679718" y="2449153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urved Connector 91"/>
          <p:cNvCxnSpPr/>
          <p:nvPr/>
        </p:nvCxnSpPr>
        <p:spPr>
          <a:xfrm>
            <a:off x="7460518" y="1201998"/>
            <a:ext cx="457200" cy="21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6200000">
            <a:off x="5675315" y="2728495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urved Connector 153"/>
          <p:cNvCxnSpPr>
            <a:cxnSpLocks/>
          </p:cNvCxnSpPr>
          <p:nvPr/>
        </p:nvCxnSpPr>
        <p:spPr>
          <a:xfrm rot="10800000">
            <a:off x="4473308" y="3178980"/>
            <a:ext cx="914400" cy="1911927"/>
          </a:xfrm>
          <a:prstGeom prst="bentConnector2">
            <a:avLst/>
          </a:prstGeom>
          <a:ln>
            <a:solidFill>
              <a:srgbClr val="FF0000"/>
            </a:solidFill>
            <a:tailEnd type="triangle" w="lg" len="lg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69789" y="3714511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6" name="Oval 75"/>
          <p:cNvSpPr/>
          <p:nvPr/>
        </p:nvSpPr>
        <p:spPr>
          <a:xfrm>
            <a:off x="5869789" y="3992346"/>
            <a:ext cx="614756" cy="28247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72076" y="2914215"/>
            <a:ext cx="119236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IIB</a:t>
            </a:r>
          </a:p>
        </p:txBody>
      </p:sp>
      <p:sp>
        <p:nvSpPr>
          <p:cNvPr id="78" name="Oval 77"/>
          <p:cNvSpPr/>
          <p:nvPr/>
        </p:nvSpPr>
        <p:spPr>
          <a:xfrm>
            <a:off x="6410139" y="3794816"/>
            <a:ext cx="696560" cy="418978"/>
          </a:xfrm>
          <a:prstGeom prst="ellipse">
            <a:avLst/>
          </a:prstGeom>
          <a:solidFill>
            <a:srgbClr val="8064A2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9"/>
          <p:cNvSpPr txBox="1"/>
          <p:nvPr/>
        </p:nvSpPr>
        <p:spPr>
          <a:xfrm>
            <a:off x="6426731" y="3842517"/>
            <a:ext cx="67996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58566" y="3846662"/>
            <a:ext cx="201185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pMLKL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necroptosis</a:t>
            </a:r>
          </a:p>
        </p:txBody>
      </p:sp>
      <p:grpSp>
        <p:nvGrpSpPr>
          <p:cNvPr id="85" name="Group 84"/>
          <p:cNvGrpSpPr/>
          <p:nvPr/>
        </p:nvGrpSpPr>
        <p:grpSpPr>
          <a:xfrm rot="16200000">
            <a:off x="7532005" y="3576601"/>
            <a:ext cx="229376" cy="860742"/>
            <a:chOff x="7100197" y="4420868"/>
            <a:chExt cx="229376" cy="860742"/>
          </a:xfrm>
        </p:grpSpPr>
        <p:sp>
          <p:nvSpPr>
            <p:cNvPr id="82" name="Chevron 81"/>
            <p:cNvSpPr/>
            <p:nvPr/>
          </p:nvSpPr>
          <p:spPr>
            <a:xfrm rot="5400000">
              <a:off x="7062097" y="4458968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/>
          </p:nvSpPr>
          <p:spPr>
            <a:xfrm rot="5400000">
              <a:off x="7062873" y="5014910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/>
          </p:nvSpPr>
          <p:spPr>
            <a:xfrm rot="5400000">
              <a:off x="7062873" y="4738368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425182" y="2074441"/>
            <a:ext cx="306055" cy="208183"/>
            <a:chOff x="350308" y="4011588"/>
            <a:chExt cx="2058989" cy="208183"/>
          </a:xfrm>
        </p:grpSpPr>
        <p:cxnSp>
          <p:nvCxnSpPr>
            <p:cNvPr id="9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/>
          <p:cNvCxnSpPr/>
          <p:nvPr/>
        </p:nvCxnSpPr>
        <p:spPr>
          <a:xfrm>
            <a:off x="5437881" y="2182517"/>
            <a:ext cx="0" cy="294436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181601" y="5095964"/>
            <a:ext cx="25628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275615" y="5258691"/>
            <a:ext cx="335984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91"/>
          <p:cNvCxnSpPr/>
          <p:nvPr/>
        </p:nvCxnSpPr>
        <p:spPr>
          <a:xfrm>
            <a:off x="5273552" y="3108494"/>
            <a:ext cx="669386" cy="216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7634982" y="2391525"/>
            <a:ext cx="407045" cy="208183"/>
            <a:chOff x="49060" y="4011589"/>
            <a:chExt cx="7102726" cy="208183"/>
          </a:xfrm>
        </p:grpSpPr>
        <p:cxnSp>
          <p:nvCxnSpPr>
            <p:cNvPr id="90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67465" y="3854671"/>
            <a:ext cx="2286000" cy="208183"/>
            <a:chOff x="350308" y="4011588"/>
            <a:chExt cx="2058989" cy="208183"/>
          </a:xfrm>
        </p:grpSpPr>
        <p:cxnSp>
          <p:nvCxnSpPr>
            <p:cNvPr id="95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7437962" y="2365468"/>
            <a:ext cx="481660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XIAP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80923" y="1692368"/>
            <a:ext cx="519543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BCL2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5175389" y="2425552"/>
            <a:ext cx="581221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FLIP-L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4567430" y="3698141"/>
            <a:ext cx="648034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cIAP1/2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75798" y="2984751"/>
            <a:ext cx="590739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FLIP-S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3808818" y="2464443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912303" y="1739513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912303" y="1524426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7623230" y="1312545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BID</a:t>
            </a:r>
          </a:p>
        </p:txBody>
      </p:sp>
      <p:sp>
        <p:nvSpPr>
          <p:cNvPr id="121" name="Rectangle 120"/>
          <p:cNvSpPr/>
          <p:nvPr/>
        </p:nvSpPr>
        <p:spPr>
          <a:xfrm rot="16200000">
            <a:off x="8703987" y="1209494"/>
            <a:ext cx="307777" cy="146002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8202391" y="1749017"/>
            <a:ext cx="12875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itchFamily="34" charset="0"/>
                <a:cs typeface="Arial" pitchFamily="34" charset="0"/>
              </a:rPr>
              <a:t>Apoptosome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3" name="Curved Connector 91"/>
          <p:cNvCxnSpPr/>
          <p:nvPr/>
        </p:nvCxnSpPr>
        <p:spPr>
          <a:xfrm>
            <a:off x="8819418" y="1447833"/>
            <a:ext cx="0" cy="31586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8930848" y="1503022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Cyt</a:t>
            </a:r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-C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8113492" y="2393907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cCASP3</a:t>
            </a:r>
          </a:p>
        </p:txBody>
      </p:sp>
      <p:cxnSp>
        <p:nvCxnSpPr>
          <p:cNvPr id="127" name="Curved Connector 91"/>
          <p:cNvCxnSpPr/>
          <p:nvPr/>
        </p:nvCxnSpPr>
        <p:spPr>
          <a:xfrm flipH="1">
            <a:off x="7449238" y="2253574"/>
            <a:ext cx="926058" cy="21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75296" y="2244987"/>
            <a:ext cx="0" cy="122168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9"/>
          <p:cNvSpPr txBox="1"/>
          <p:nvPr/>
        </p:nvSpPr>
        <p:spPr>
          <a:xfrm>
            <a:off x="5831600" y="3440829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897199" y="3223835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cxnSp>
        <p:nvCxnSpPr>
          <p:cNvPr id="67" name="Curved Connector 91"/>
          <p:cNvCxnSpPr/>
          <p:nvPr/>
        </p:nvCxnSpPr>
        <p:spPr>
          <a:xfrm flipV="1">
            <a:off x="4981047" y="1911933"/>
            <a:ext cx="795006" cy="7983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91"/>
          <p:cNvCxnSpPr/>
          <p:nvPr/>
        </p:nvCxnSpPr>
        <p:spPr>
          <a:xfrm>
            <a:off x="4968030" y="2874801"/>
            <a:ext cx="866705" cy="80108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 rot="16200000">
            <a:off x="4125047" y="4026401"/>
            <a:ext cx="1920240" cy="208183"/>
            <a:chOff x="350308" y="4011588"/>
            <a:chExt cx="2058989" cy="208183"/>
          </a:xfrm>
        </p:grpSpPr>
        <p:cxnSp>
          <p:nvCxnSpPr>
            <p:cNvPr id="131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 rot="16200000">
            <a:off x="4941412" y="3823624"/>
            <a:ext cx="534121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3137870" y="3633261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343046" y="1945136"/>
            <a:ext cx="663313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TNFR</a:t>
            </a:r>
          </a:p>
        </p:txBody>
      </p:sp>
      <p:sp>
        <p:nvSpPr>
          <p:cNvPr id="135" name="Chevron 134"/>
          <p:cNvSpPr/>
          <p:nvPr/>
        </p:nvSpPr>
        <p:spPr>
          <a:xfrm rot="5400000">
            <a:off x="3541055" y="17663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848819" y="4591854"/>
            <a:ext cx="418705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A20</a:t>
            </a:r>
          </a:p>
        </p:txBody>
      </p:sp>
    </p:spTree>
    <p:extLst>
      <p:ext uri="{BB962C8B-B14F-4D97-AF65-F5344CB8AC3E}">
        <p14:creationId xmlns:p14="http://schemas.microsoft.com/office/powerpoint/2010/main" val="129577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Curved Connector 91"/>
          <p:cNvCxnSpPr/>
          <p:nvPr/>
        </p:nvCxnSpPr>
        <p:spPr>
          <a:xfrm flipH="1" flipV="1">
            <a:off x="7773868" y="1645081"/>
            <a:ext cx="1501238" cy="77773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449186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2722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12576" y="1990187"/>
            <a:ext cx="1386767" cy="14793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8304" y="191945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4" name="Straight Connector 16"/>
          <p:cNvCxnSpPr/>
          <p:nvPr/>
        </p:nvCxnSpPr>
        <p:spPr>
          <a:xfrm flipV="1">
            <a:off x="1696766" y="4754118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2183147" y="4602774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760651" y="4343862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59233" y="4237651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4452" y="4373119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5400000">
            <a:off x="1707560" y="4121714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44483" y="752058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2823" y="4821393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45954" y="106481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90" name="32-Point Star 89"/>
          <p:cNvSpPr/>
          <p:nvPr/>
        </p:nvSpPr>
        <p:spPr>
          <a:xfrm>
            <a:off x="1460306" y="3112404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92" name="Chevron 91"/>
          <p:cNvSpPr/>
          <p:nvPr/>
        </p:nvSpPr>
        <p:spPr>
          <a:xfrm rot="5400000">
            <a:off x="3870095" y="485358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8702" y="1297831"/>
            <a:ext cx="286686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NFkB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modules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351992" y="3794723"/>
            <a:ext cx="1306650" cy="145362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743520" y="1478522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99" name="Curved Connector 91"/>
          <p:cNvCxnSpPr/>
          <p:nvPr/>
        </p:nvCxnSpPr>
        <p:spPr>
          <a:xfrm flipH="1">
            <a:off x="2853116" y="1832465"/>
            <a:ext cx="892838" cy="39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1637573" y="2081277"/>
            <a:ext cx="773373" cy="500504"/>
            <a:chOff x="4195065" y="2611900"/>
            <a:chExt cx="1187071" cy="696185"/>
          </a:xfrm>
        </p:grpSpPr>
        <p:sp>
          <p:nvSpPr>
            <p:cNvPr id="102" name="Rounded Rectangle 101"/>
            <p:cNvSpPr/>
            <p:nvPr/>
          </p:nvSpPr>
          <p:spPr>
            <a:xfrm>
              <a:off x="4195065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TRADD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4788601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TRAF2</a:t>
              </a: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491833" y="2611900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TNFR1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489399" y="3025608"/>
              <a:ext cx="614756" cy="28247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normAutofit/>
            </a:bodyPr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RIP1</a:t>
              </a:r>
            </a:p>
          </p:txBody>
        </p:sp>
      </p:grpSp>
      <p:cxnSp>
        <p:nvCxnSpPr>
          <p:cNvPr id="107" name="Curved Connector 106"/>
          <p:cNvCxnSpPr/>
          <p:nvPr/>
        </p:nvCxnSpPr>
        <p:spPr>
          <a:xfrm rot="5400000">
            <a:off x="1724614" y="2859151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55766" y="2675093"/>
            <a:ext cx="1302876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3010496" y="1802189"/>
            <a:ext cx="350539" cy="253252"/>
            <a:chOff x="5578265" y="2859152"/>
            <a:chExt cx="559164" cy="458333"/>
          </a:xfrm>
        </p:grpSpPr>
        <p:sp>
          <p:nvSpPr>
            <p:cNvPr id="127" name="TextBox 12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3240650" y="1671097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725613" y="2494379"/>
            <a:ext cx="201181" cy="187347"/>
            <a:chOff x="5578265" y="2859152"/>
            <a:chExt cx="559164" cy="458333"/>
          </a:xfrm>
        </p:grpSpPr>
        <p:sp>
          <p:nvSpPr>
            <p:cNvPr id="137" name="TextBox 13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3467951" y="254848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cIAP1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474714" y="2764501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67653" y="245607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LUBAC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118566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 rot="12519359">
            <a:off x="3648667" y="2225981"/>
            <a:ext cx="956984" cy="83058"/>
            <a:chOff x="350308" y="4011588"/>
            <a:chExt cx="2058989" cy="208183"/>
          </a:xfrm>
        </p:grpSpPr>
        <p:cxnSp>
          <p:nvCxnSpPr>
            <p:cNvPr id="15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Rounded Rectangle 151"/>
          <p:cNvSpPr/>
          <p:nvPr/>
        </p:nvSpPr>
        <p:spPr>
          <a:xfrm>
            <a:off x="4735441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A20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 rot="12267678">
            <a:off x="3714908" y="2184039"/>
            <a:ext cx="1357791" cy="45719"/>
            <a:chOff x="350308" y="4011588"/>
            <a:chExt cx="2058989" cy="208183"/>
          </a:xfrm>
        </p:grpSpPr>
        <p:cxnSp>
          <p:nvCxnSpPr>
            <p:cNvPr id="15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Curved Connector 91"/>
          <p:cNvCxnSpPr/>
          <p:nvPr/>
        </p:nvCxnSpPr>
        <p:spPr>
          <a:xfrm flipH="1" flipV="1">
            <a:off x="3426659" y="2008021"/>
            <a:ext cx="186326" cy="532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91"/>
          <p:cNvCxnSpPr/>
          <p:nvPr/>
        </p:nvCxnSpPr>
        <p:spPr>
          <a:xfrm flipH="1" flipV="1">
            <a:off x="3226283" y="2105805"/>
            <a:ext cx="36044" cy="3525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235467" y="1597939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312095" y="1682573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5164193" y="1502597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4902208" y="1334611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92" name="Curved Connector 91"/>
          <p:cNvCxnSpPr/>
          <p:nvPr/>
        </p:nvCxnSpPr>
        <p:spPr>
          <a:xfrm flipV="1">
            <a:off x="4429485" y="180218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91"/>
          <p:cNvCxnSpPr/>
          <p:nvPr/>
        </p:nvCxnSpPr>
        <p:spPr>
          <a:xfrm flipH="1" flipV="1">
            <a:off x="5253624" y="1839639"/>
            <a:ext cx="18172" cy="6909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91"/>
          <p:cNvCxnSpPr/>
          <p:nvPr/>
        </p:nvCxnSpPr>
        <p:spPr>
          <a:xfrm flipV="1">
            <a:off x="4663072" y="1839639"/>
            <a:ext cx="465804" cy="6851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9483936">
            <a:off x="3785539" y="2139937"/>
            <a:ext cx="956984" cy="83058"/>
            <a:chOff x="350308" y="4011588"/>
            <a:chExt cx="2058989" cy="208183"/>
          </a:xfrm>
        </p:grpSpPr>
        <p:cxnSp>
          <p:nvCxnSpPr>
            <p:cNvPr id="20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/>
          <p:cNvGrpSpPr/>
          <p:nvPr/>
        </p:nvGrpSpPr>
        <p:grpSpPr>
          <a:xfrm rot="19835291">
            <a:off x="3335285" y="2173907"/>
            <a:ext cx="1357791" cy="45719"/>
            <a:chOff x="350308" y="4011588"/>
            <a:chExt cx="2058989" cy="208183"/>
          </a:xfrm>
        </p:grpSpPr>
        <p:cxnSp>
          <p:nvCxnSpPr>
            <p:cNvPr id="203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Oval 204"/>
          <p:cNvSpPr/>
          <p:nvPr/>
        </p:nvSpPr>
        <p:spPr>
          <a:xfrm>
            <a:off x="6945976" y="1619619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600158" y="760135"/>
            <a:ext cx="118570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IIA</a:t>
            </a:r>
          </a:p>
        </p:txBody>
      </p:sp>
      <p:sp>
        <p:nvSpPr>
          <p:cNvPr id="208" name="Oval 207"/>
          <p:cNvSpPr/>
          <p:nvPr/>
        </p:nvSpPr>
        <p:spPr>
          <a:xfrm>
            <a:off x="6262441" y="1478522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TextBox 9"/>
          <p:cNvSpPr txBox="1"/>
          <p:nvPr/>
        </p:nvSpPr>
        <p:spPr>
          <a:xfrm>
            <a:off x="6230854" y="1590882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210" name="Isosceles Triangle 40"/>
          <p:cNvSpPr/>
          <p:nvPr/>
        </p:nvSpPr>
        <p:spPr>
          <a:xfrm>
            <a:off x="7306122" y="1926153"/>
            <a:ext cx="118224" cy="114732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Isosceles Triangle 41"/>
          <p:cNvSpPr/>
          <p:nvPr/>
        </p:nvSpPr>
        <p:spPr>
          <a:xfrm rot="19626571" flipV="1">
            <a:off x="7535753" y="2079238"/>
            <a:ext cx="131858" cy="149790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Parallelogram 211"/>
          <p:cNvSpPr/>
          <p:nvPr/>
        </p:nvSpPr>
        <p:spPr>
          <a:xfrm rot="20169667">
            <a:off x="7492027" y="1924228"/>
            <a:ext cx="130170" cy="114732"/>
          </a:xfrm>
          <a:prstGeom prst="parallelogram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Trapezoid 212"/>
          <p:cNvSpPr/>
          <p:nvPr/>
        </p:nvSpPr>
        <p:spPr>
          <a:xfrm rot="14107141">
            <a:off x="7304418" y="2079478"/>
            <a:ext cx="121545" cy="157157"/>
          </a:xfrm>
          <a:prstGeom prst="trapezoid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Curved Down Arrow 213"/>
          <p:cNvSpPr>
            <a:spLocks noChangeAspect="1"/>
          </p:cNvSpPr>
          <p:nvPr/>
        </p:nvSpPr>
        <p:spPr>
          <a:xfrm rot="12421047" flipH="1">
            <a:off x="6738277" y="1982186"/>
            <a:ext cx="536741" cy="213360"/>
          </a:xfrm>
          <a:prstGeom prst="curvedDownArrow">
            <a:avLst>
              <a:gd name="adj1" fmla="val 29666"/>
              <a:gd name="adj2" fmla="val 69859"/>
              <a:gd name="adj3" fmla="val 32347"/>
            </a:avLst>
          </a:prstGeom>
          <a:solidFill>
            <a:srgbClr val="BFBFBF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6304583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6700656" y="241235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0" name="Curved Connector 91"/>
          <p:cNvCxnSpPr/>
          <p:nvPr/>
        </p:nvCxnSpPr>
        <p:spPr>
          <a:xfrm flipV="1">
            <a:off x="6860748" y="160209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7306122" y="2513414"/>
            <a:ext cx="420559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/>
          <p:cNvGrpSpPr/>
          <p:nvPr/>
        </p:nvGrpSpPr>
        <p:grpSpPr>
          <a:xfrm rot="16200000">
            <a:off x="7248189" y="1993393"/>
            <a:ext cx="956984" cy="83058"/>
            <a:chOff x="350308" y="4011588"/>
            <a:chExt cx="2058989" cy="208183"/>
          </a:xfrm>
        </p:grpSpPr>
        <p:cxnSp>
          <p:nvCxnSpPr>
            <p:cNvPr id="23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Rounded Rectangle 239"/>
          <p:cNvSpPr/>
          <p:nvPr/>
        </p:nvSpPr>
        <p:spPr>
          <a:xfrm>
            <a:off x="6107044" y="2409987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FLIP-S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1" name="Curved Connector 91"/>
          <p:cNvCxnSpPr/>
          <p:nvPr/>
        </p:nvCxnSpPr>
        <p:spPr>
          <a:xfrm flipV="1">
            <a:off x="6944632" y="2187931"/>
            <a:ext cx="0" cy="2946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 rot="19483936">
            <a:off x="6498581" y="2218358"/>
            <a:ext cx="337590" cy="60319"/>
            <a:chOff x="350308" y="4011588"/>
            <a:chExt cx="2058989" cy="208183"/>
          </a:xfrm>
        </p:grpSpPr>
        <p:cxnSp>
          <p:nvCxnSpPr>
            <p:cNvPr id="24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>
            <a:off x="6477559" y="2749430"/>
            <a:ext cx="143812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/>
          <p:cNvGrpSpPr/>
          <p:nvPr/>
        </p:nvGrpSpPr>
        <p:grpSpPr>
          <a:xfrm rot="16200000">
            <a:off x="7277442" y="2053355"/>
            <a:ext cx="1270908" cy="121241"/>
            <a:chOff x="350308" y="4011588"/>
            <a:chExt cx="2058989" cy="208183"/>
          </a:xfrm>
        </p:grpSpPr>
        <p:cxnSp>
          <p:nvCxnSpPr>
            <p:cNvPr id="24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1" name="Straight Connector 250"/>
          <p:cNvCxnSpPr/>
          <p:nvPr/>
        </p:nvCxnSpPr>
        <p:spPr>
          <a:xfrm flipV="1">
            <a:off x="2584263" y="4752925"/>
            <a:ext cx="5941475" cy="119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urved Connector 91"/>
          <p:cNvCxnSpPr/>
          <p:nvPr/>
        </p:nvCxnSpPr>
        <p:spPr>
          <a:xfrm flipV="1">
            <a:off x="3743520" y="2975511"/>
            <a:ext cx="3026" cy="17786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91"/>
          <p:cNvCxnSpPr/>
          <p:nvPr/>
        </p:nvCxnSpPr>
        <p:spPr>
          <a:xfrm flipV="1">
            <a:off x="4423280" y="2749431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Curved Connector 91"/>
          <p:cNvCxnSpPr/>
          <p:nvPr/>
        </p:nvCxnSpPr>
        <p:spPr>
          <a:xfrm flipV="1">
            <a:off x="5037171" y="2748239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6487710" y="2662933"/>
            <a:ext cx="41883" cy="92406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urved Connector 91"/>
          <p:cNvCxnSpPr/>
          <p:nvPr/>
        </p:nvCxnSpPr>
        <p:spPr>
          <a:xfrm flipV="1">
            <a:off x="6380842" y="262919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91"/>
          <p:cNvCxnSpPr/>
          <p:nvPr/>
        </p:nvCxnSpPr>
        <p:spPr>
          <a:xfrm flipV="1">
            <a:off x="6898118" y="262813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 rot="16200000">
            <a:off x="9574167" y="533301"/>
            <a:ext cx="319723" cy="17964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/>
          <p:cNvSpPr txBox="1"/>
          <p:nvPr/>
        </p:nvSpPr>
        <p:spPr>
          <a:xfrm>
            <a:off x="9042347" y="1271668"/>
            <a:ext cx="143116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Mitochondrion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994717" y="3142008"/>
            <a:ext cx="18192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cPARP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apoptosis</a:t>
            </a:r>
          </a:p>
        </p:txBody>
      </p:sp>
      <p:sp>
        <p:nvSpPr>
          <p:cNvPr id="269" name="Chevron 268"/>
          <p:cNvSpPr/>
          <p:nvPr/>
        </p:nvSpPr>
        <p:spPr>
          <a:xfrm rot="5400000">
            <a:off x="9569698" y="2338099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0" name="Chevron 269"/>
          <p:cNvSpPr/>
          <p:nvPr/>
        </p:nvSpPr>
        <p:spPr>
          <a:xfrm rot="5400000">
            <a:off x="9570474" y="2894041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1" name="Chevron 270"/>
          <p:cNvSpPr/>
          <p:nvPr/>
        </p:nvSpPr>
        <p:spPr>
          <a:xfrm rot="5400000">
            <a:off x="9570474" y="2617499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8525738" y="2559871"/>
            <a:ext cx="407045" cy="208183"/>
            <a:chOff x="49060" y="4011589"/>
            <a:chExt cx="7102726" cy="208183"/>
          </a:xfrm>
        </p:grpSpPr>
        <p:cxnSp>
          <p:nvCxnSpPr>
            <p:cNvPr id="273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ounded Rectangle 274"/>
          <p:cNvSpPr/>
          <p:nvPr/>
        </p:nvSpPr>
        <p:spPr>
          <a:xfrm>
            <a:off x="8513986" y="1480891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BID</a:t>
            </a:r>
          </a:p>
        </p:txBody>
      </p:sp>
      <p:sp>
        <p:nvSpPr>
          <p:cNvPr id="276" name="Rectangle 275"/>
          <p:cNvSpPr/>
          <p:nvPr/>
        </p:nvSpPr>
        <p:spPr>
          <a:xfrm rot="16200000">
            <a:off x="9594743" y="1377840"/>
            <a:ext cx="307777" cy="146002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9093147" y="1917363"/>
            <a:ext cx="12875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itchFamily="34" charset="0"/>
                <a:cs typeface="Arial" pitchFamily="34" charset="0"/>
              </a:rPr>
              <a:t>Apoptosome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8" name="Curved Connector 91"/>
          <p:cNvCxnSpPr/>
          <p:nvPr/>
        </p:nvCxnSpPr>
        <p:spPr>
          <a:xfrm>
            <a:off x="9710174" y="1616179"/>
            <a:ext cx="0" cy="31586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/>
          <p:cNvSpPr/>
          <p:nvPr/>
        </p:nvSpPr>
        <p:spPr>
          <a:xfrm>
            <a:off x="9821604" y="1671368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Cyt</a:t>
            </a:r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-C</a:t>
            </a:r>
          </a:p>
        </p:txBody>
      </p:sp>
      <p:sp>
        <p:nvSpPr>
          <p:cNvPr id="280" name="Rounded Rectangle 279"/>
          <p:cNvSpPr/>
          <p:nvPr/>
        </p:nvSpPr>
        <p:spPr>
          <a:xfrm>
            <a:off x="9004248" y="2562253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cCASP3</a:t>
            </a:r>
          </a:p>
        </p:txBody>
      </p:sp>
      <p:cxnSp>
        <p:nvCxnSpPr>
          <p:cNvPr id="281" name="Straight Connector 280"/>
          <p:cNvCxnSpPr/>
          <p:nvPr/>
        </p:nvCxnSpPr>
        <p:spPr>
          <a:xfrm>
            <a:off x="9266052" y="2413333"/>
            <a:ext cx="0" cy="122168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/>
          <p:cNvSpPr/>
          <p:nvPr/>
        </p:nvSpPr>
        <p:spPr>
          <a:xfrm>
            <a:off x="8060208" y="255680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8035866" y="191699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BCL2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4" name="Group 283"/>
          <p:cNvGrpSpPr/>
          <p:nvPr/>
        </p:nvGrpSpPr>
        <p:grpSpPr>
          <a:xfrm rot="19079531">
            <a:off x="8371573" y="1763923"/>
            <a:ext cx="310883" cy="98691"/>
            <a:chOff x="49060" y="4011589"/>
            <a:chExt cx="7102726" cy="208183"/>
          </a:xfrm>
        </p:grpSpPr>
        <p:cxnSp>
          <p:nvCxnSpPr>
            <p:cNvPr id="285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Curved Connector 91"/>
          <p:cNvCxnSpPr/>
          <p:nvPr/>
        </p:nvCxnSpPr>
        <p:spPr>
          <a:xfrm flipH="1" flipV="1">
            <a:off x="8118599" y="2123844"/>
            <a:ext cx="11109" cy="26356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Curved Connector 91"/>
          <p:cNvCxnSpPr/>
          <p:nvPr/>
        </p:nvCxnSpPr>
        <p:spPr>
          <a:xfrm flipV="1">
            <a:off x="8525738" y="2763654"/>
            <a:ext cx="0" cy="199585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/>
          <p:cNvSpPr/>
          <p:nvPr/>
        </p:nvSpPr>
        <p:spPr>
          <a:xfrm>
            <a:off x="7497673" y="1240764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cCASP8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06007" y="3230180"/>
            <a:ext cx="150682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itchFamily="34" charset="0"/>
                <a:cs typeface="Arial" pitchFamily="34" charset="0"/>
              </a:rPr>
              <a:t>p</a:t>
            </a:r>
            <a:r>
              <a:rPr lang="en-US" sz="1400" b="1" smtClean="0">
                <a:latin typeface="Arial" pitchFamily="34" charset="0"/>
                <a:cs typeface="Arial" pitchFamily="34" charset="0"/>
              </a:rPr>
              <a:t>rolonged JNK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7110336" y="3872774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GADD45b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110862" y="408149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FHC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109401" y="429185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Mn</a:t>
            </a:r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-SOD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4" name="Curved Connector 91"/>
          <p:cNvCxnSpPr/>
          <p:nvPr/>
        </p:nvCxnSpPr>
        <p:spPr>
          <a:xfrm flipV="1">
            <a:off x="7415394" y="4466515"/>
            <a:ext cx="3026" cy="29081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 rot="16200000">
            <a:off x="7301423" y="3628510"/>
            <a:ext cx="243101" cy="144200"/>
            <a:chOff x="49060" y="4011589"/>
            <a:chExt cx="7102726" cy="208183"/>
          </a:xfrm>
        </p:grpSpPr>
        <p:cxnSp>
          <p:nvCxnSpPr>
            <p:cNvPr id="144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Rounded Rectangle 145"/>
          <p:cNvSpPr/>
          <p:nvPr/>
        </p:nvSpPr>
        <p:spPr>
          <a:xfrm>
            <a:off x="7135941" y="296463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Itch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 rot="12922660">
            <a:off x="7185998" y="2713772"/>
            <a:ext cx="243101" cy="144200"/>
            <a:chOff x="49060" y="4011589"/>
            <a:chExt cx="7102726" cy="208183"/>
          </a:xfrm>
        </p:grpSpPr>
        <p:cxnSp>
          <p:nvCxnSpPr>
            <p:cNvPr id="157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8002251">
            <a:off x="7507229" y="3022416"/>
            <a:ext cx="796019" cy="60319"/>
            <a:chOff x="350308" y="4011588"/>
            <a:chExt cx="2058989" cy="208183"/>
          </a:xfrm>
        </p:grpSpPr>
        <p:cxnSp>
          <p:nvCxnSpPr>
            <p:cNvPr id="16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/>
          <p:cNvSpPr txBox="1"/>
          <p:nvPr/>
        </p:nvSpPr>
        <p:spPr>
          <a:xfrm>
            <a:off x="5253624" y="3862430"/>
            <a:ext cx="79296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 rot="16200000">
            <a:off x="5339559" y="4390093"/>
            <a:ext cx="624614" cy="90271"/>
            <a:chOff x="49060" y="4011589"/>
            <a:chExt cx="7102726" cy="208183"/>
          </a:xfrm>
        </p:grpSpPr>
        <p:cxnSp>
          <p:nvCxnSpPr>
            <p:cNvPr id="164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Curved Connector 91"/>
          <p:cNvCxnSpPr/>
          <p:nvPr/>
        </p:nvCxnSpPr>
        <p:spPr>
          <a:xfrm flipV="1">
            <a:off x="5854063" y="3502535"/>
            <a:ext cx="1368229" cy="51985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91"/>
          <p:cNvCxnSpPr/>
          <p:nvPr/>
        </p:nvCxnSpPr>
        <p:spPr>
          <a:xfrm flipV="1">
            <a:off x="7437377" y="3126072"/>
            <a:ext cx="0" cy="22136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254352" y="2163257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1,3)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12984" y="4894542"/>
            <a:ext cx="6921826" cy="24314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IAPs: Guardians of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RIPK1, Meier, Cell Death Diff, 2012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Poly-ubiquitination in TNFR1-mediated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necroptosis,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Walczak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Life, 2016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cIAP2 Facilitate Cancer Cell Survival by Functioning as E3 Ligases that Promote RIP1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Ubiquitination, Barker,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2008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in L929 cells is tightly regulated by multiple TNFR1 complex I and II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members,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Vanden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Berghe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Dis,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FLIP the switch: Regulation of apoptosis and necroptosis by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Nakano,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J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2015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CIAPs Block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Ripoptosome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Formation, a RIP1/Caspase-8 Containing Intracellular Cell Death Complex Differentially Regulated by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Isoforms,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Leverkus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2011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κB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inhibits TNF-induced accumulation of ROS that mediate prolonged MAPK activation and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Nakano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Europ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2003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Signaling crosstalk between NF-kB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JNK,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Nakamo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Trends in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Immun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2004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E3 ubiquitin ligase itch couples JNK activation to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TNF-induced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cell death by inducing c-FLIPL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turnover, Karin, Cell, 2006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kappaB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-mediated control of the JNK cascade in the antagonism of programmed cell death in health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disease,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Franzoso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Diff, 2006</a:t>
            </a:r>
          </a:p>
          <a:p>
            <a:pPr marL="228600" indent="-228600">
              <a:buAutoNum type="arabicParenR" startAt="10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 startAt="10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019319" y="222736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17133" y="2071203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32364" y="21352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08425" y="151203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4)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500483" y="2231458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084764" y="22876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569790" y="4236140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10)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347830" y="4519588"/>
            <a:ext cx="47801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11,13)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34450" y="3448380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500483" y="3499322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196494" y="2603936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12)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644546" y="2238129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2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49186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2722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12576" y="1990187"/>
            <a:ext cx="1386767" cy="14793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8304" y="191945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4" name="Straight Connector 16"/>
          <p:cNvCxnSpPr/>
          <p:nvPr/>
        </p:nvCxnSpPr>
        <p:spPr>
          <a:xfrm flipV="1">
            <a:off x="1696766" y="4754118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2183147" y="4602774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760651" y="4343862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59233" y="4237651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4452" y="4373119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5400000">
            <a:off x="1707560" y="4121714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44483" y="752058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2823" y="4821393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45954" y="106481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90" name="32-Point Star 89"/>
          <p:cNvSpPr/>
          <p:nvPr/>
        </p:nvSpPr>
        <p:spPr>
          <a:xfrm>
            <a:off x="1460306" y="3112404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92" name="Chevron 91"/>
          <p:cNvSpPr/>
          <p:nvPr/>
        </p:nvSpPr>
        <p:spPr>
          <a:xfrm rot="5400000">
            <a:off x="3870095" y="485358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8702" y="1297831"/>
            <a:ext cx="286686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NFkB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modules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351992" y="3794723"/>
            <a:ext cx="1306650" cy="145362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743520" y="1478522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99" name="Curved Connector 91"/>
          <p:cNvCxnSpPr/>
          <p:nvPr/>
        </p:nvCxnSpPr>
        <p:spPr>
          <a:xfrm flipH="1">
            <a:off x="2853116" y="1832465"/>
            <a:ext cx="892838" cy="39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1637573" y="2081277"/>
            <a:ext cx="773373" cy="500504"/>
            <a:chOff x="4195065" y="2611900"/>
            <a:chExt cx="1187071" cy="696185"/>
          </a:xfrm>
        </p:grpSpPr>
        <p:sp>
          <p:nvSpPr>
            <p:cNvPr id="102" name="Rounded Rectangle 101"/>
            <p:cNvSpPr/>
            <p:nvPr/>
          </p:nvSpPr>
          <p:spPr>
            <a:xfrm>
              <a:off x="4195065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TRADD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4788601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TRAF2</a:t>
              </a: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491833" y="2611900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TNFR1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489399" y="3025608"/>
              <a:ext cx="614756" cy="28247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normAutofit/>
            </a:bodyPr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RIP1</a:t>
              </a:r>
            </a:p>
          </p:txBody>
        </p:sp>
      </p:grpSp>
      <p:cxnSp>
        <p:nvCxnSpPr>
          <p:cNvPr id="107" name="Curved Connector 106"/>
          <p:cNvCxnSpPr/>
          <p:nvPr/>
        </p:nvCxnSpPr>
        <p:spPr>
          <a:xfrm rot="5400000">
            <a:off x="1724614" y="2859151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55766" y="2675093"/>
            <a:ext cx="1302876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3010496" y="1802189"/>
            <a:ext cx="350539" cy="253252"/>
            <a:chOff x="5578265" y="2859152"/>
            <a:chExt cx="559164" cy="458333"/>
          </a:xfrm>
        </p:grpSpPr>
        <p:sp>
          <p:nvSpPr>
            <p:cNvPr id="127" name="TextBox 12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3240650" y="1671097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725613" y="2494379"/>
            <a:ext cx="201181" cy="187347"/>
            <a:chOff x="5578265" y="2859152"/>
            <a:chExt cx="559164" cy="458333"/>
          </a:xfrm>
        </p:grpSpPr>
        <p:sp>
          <p:nvSpPr>
            <p:cNvPr id="137" name="TextBox 13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3467951" y="254848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cIAP1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474714" y="2764501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67653" y="245607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LUBAC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118566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 rot="12519359">
            <a:off x="3648667" y="2225981"/>
            <a:ext cx="956984" cy="83058"/>
            <a:chOff x="350308" y="4011588"/>
            <a:chExt cx="2058989" cy="208183"/>
          </a:xfrm>
        </p:grpSpPr>
        <p:cxnSp>
          <p:nvCxnSpPr>
            <p:cNvPr id="15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Rounded Rectangle 151"/>
          <p:cNvSpPr/>
          <p:nvPr/>
        </p:nvSpPr>
        <p:spPr>
          <a:xfrm>
            <a:off x="4735441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A20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 rot="12267678">
            <a:off x="3714908" y="2184039"/>
            <a:ext cx="1357791" cy="45719"/>
            <a:chOff x="350308" y="4011588"/>
            <a:chExt cx="2058989" cy="208183"/>
          </a:xfrm>
        </p:grpSpPr>
        <p:cxnSp>
          <p:nvCxnSpPr>
            <p:cNvPr id="15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Curved Connector 91"/>
          <p:cNvCxnSpPr/>
          <p:nvPr/>
        </p:nvCxnSpPr>
        <p:spPr>
          <a:xfrm flipH="1" flipV="1">
            <a:off x="3426659" y="2008021"/>
            <a:ext cx="186326" cy="532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91"/>
          <p:cNvCxnSpPr/>
          <p:nvPr/>
        </p:nvCxnSpPr>
        <p:spPr>
          <a:xfrm flipH="1" flipV="1">
            <a:off x="3226283" y="2105805"/>
            <a:ext cx="36044" cy="3525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235467" y="1597939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312095" y="1682573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5164193" y="1502597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4902208" y="1334611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92" name="Curved Connector 91"/>
          <p:cNvCxnSpPr/>
          <p:nvPr/>
        </p:nvCxnSpPr>
        <p:spPr>
          <a:xfrm flipV="1">
            <a:off x="4429485" y="180218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91"/>
          <p:cNvCxnSpPr/>
          <p:nvPr/>
        </p:nvCxnSpPr>
        <p:spPr>
          <a:xfrm flipH="1" flipV="1">
            <a:off x="5253624" y="1839639"/>
            <a:ext cx="18172" cy="6909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91"/>
          <p:cNvCxnSpPr/>
          <p:nvPr/>
        </p:nvCxnSpPr>
        <p:spPr>
          <a:xfrm flipV="1">
            <a:off x="4663072" y="1839639"/>
            <a:ext cx="465804" cy="6851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9483936">
            <a:off x="3785539" y="2139937"/>
            <a:ext cx="956984" cy="83058"/>
            <a:chOff x="350308" y="4011588"/>
            <a:chExt cx="2058989" cy="208183"/>
          </a:xfrm>
        </p:grpSpPr>
        <p:cxnSp>
          <p:nvCxnSpPr>
            <p:cNvPr id="20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/>
          <p:cNvGrpSpPr/>
          <p:nvPr/>
        </p:nvGrpSpPr>
        <p:grpSpPr>
          <a:xfrm rot="19835291">
            <a:off x="3335285" y="2173907"/>
            <a:ext cx="1357791" cy="45719"/>
            <a:chOff x="350308" y="4011588"/>
            <a:chExt cx="2058989" cy="208183"/>
          </a:xfrm>
        </p:grpSpPr>
        <p:cxnSp>
          <p:nvCxnSpPr>
            <p:cNvPr id="203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/>
          <p:cNvSpPr txBox="1"/>
          <p:nvPr/>
        </p:nvSpPr>
        <p:spPr>
          <a:xfrm>
            <a:off x="6835017" y="834469"/>
            <a:ext cx="118974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omplex IIB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6700656" y="241235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>
            <a:off x="7306122" y="2513414"/>
            <a:ext cx="420559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/>
          <p:cNvGrpSpPr/>
          <p:nvPr/>
        </p:nvGrpSpPr>
        <p:grpSpPr>
          <a:xfrm rot="16200000">
            <a:off x="7248189" y="1993393"/>
            <a:ext cx="956984" cy="83058"/>
            <a:chOff x="350308" y="4011588"/>
            <a:chExt cx="2058989" cy="208183"/>
          </a:xfrm>
        </p:grpSpPr>
        <p:cxnSp>
          <p:nvCxnSpPr>
            <p:cNvPr id="23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Rounded Rectangle 239"/>
          <p:cNvSpPr/>
          <p:nvPr/>
        </p:nvSpPr>
        <p:spPr>
          <a:xfrm>
            <a:off x="6107044" y="2409987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FLIP-S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1" name="Curved Connector 91"/>
          <p:cNvCxnSpPr>
            <a:endCxn id="156" idx="2"/>
          </p:cNvCxnSpPr>
          <p:nvPr/>
        </p:nvCxnSpPr>
        <p:spPr>
          <a:xfrm flipV="1">
            <a:off x="6549900" y="1649410"/>
            <a:ext cx="157087" cy="75467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6477559" y="2749430"/>
            <a:ext cx="143812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/>
          <p:cNvGrpSpPr/>
          <p:nvPr/>
        </p:nvGrpSpPr>
        <p:grpSpPr>
          <a:xfrm rot="16200000">
            <a:off x="7277442" y="2053355"/>
            <a:ext cx="1270908" cy="121241"/>
            <a:chOff x="350308" y="4011588"/>
            <a:chExt cx="2058989" cy="208183"/>
          </a:xfrm>
        </p:grpSpPr>
        <p:cxnSp>
          <p:nvCxnSpPr>
            <p:cNvPr id="24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1" name="Straight Connector 250"/>
          <p:cNvCxnSpPr/>
          <p:nvPr/>
        </p:nvCxnSpPr>
        <p:spPr>
          <a:xfrm>
            <a:off x="2584263" y="4754120"/>
            <a:ext cx="4785847" cy="1234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urved Connector 91"/>
          <p:cNvCxnSpPr/>
          <p:nvPr/>
        </p:nvCxnSpPr>
        <p:spPr>
          <a:xfrm flipV="1">
            <a:off x="3743520" y="2975511"/>
            <a:ext cx="3026" cy="17786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91"/>
          <p:cNvCxnSpPr/>
          <p:nvPr/>
        </p:nvCxnSpPr>
        <p:spPr>
          <a:xfrm flipV="1">
            <a:off x="4423280" y="2749431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Curved Connector 91"/>
          <p:cNvCxnSpPr/>
          <p:nvPr/>
        </p:nvCxnSpPr>
        <p:spPr>
          <a:xfrm flipV="1">
            <a:off x="5037171" y="2748239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6487710" y="2662933"/>
            <a:ext cx="41883" cy="92406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urved Connector 91"/>
          <p:cNvCxnSpPr/>
          <p:nvPr/>
        </p:nvCxnSpPr>
        <p:spPr>
          <a:xfrm flipV="1">
            <a:off x="6380842" y="262919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91"/>
          <p:cNvCxnSpPr/>
          <p:nvPr/>
        </p:nvCxnSpPr>
        <p:spPr>
          <a:xfrm flipV="1">
            <a:off x="6898118" y="262813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444237" y="1197809"/>
            <a:ext cx="102784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apoptosis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3" name="Curved Connector 91"/>
          <p:cNvCxnSpPr/>
          <p:nvPr/>
        </p:nvCxnSpPr>
        <p:spPr>
          <a:xfrm flipV="1">
            <a:off x="6947599" y="1366090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6651508" y="1765138"/>
            <a:ext cx="696560" cy="418978"/>
          </a:xfrm>
          <a:prstGeom prst="ellipse">
            <a:avLst/>
          </a:prstGeom>
          <a:solidFill>
            <a:srgbClr val="8064A2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TextBox 9"/>
          <p:cNvSpPr txBox="1"/>
          <p:nvPr/>
        </p:nvSpPr>
        <p:spPr>
          <a:xfrm>
            <a:off x="6668100" y="1812839"/>
            <a:ext cx="67996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43" name="Oval 142"/>
          <p:cNvSpPr/>
          <p:nvPr/>
        </p:nvSpPr>
        <p:spPr>
          <a:xfrm>
            <a:off x="6707033" y="1241641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44" name="Oval 143"/>
          <p:cNvSpPr/>
          <p:nvPr/>
        </p:nvSpPr>
        <p:spPr>
          <a:xfrm>
            <a:off x="6023498" y="1100544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TextBox 9"/>
          <p:cNvSpPr txBox="1"/>
          <p:nvPr/>
        </p:nvSpPr>
        <p:spPr>
          <a:xfrm>
            <a:off x="5991911" y="1212904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6065640" y="893690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56" name="Oval 155"/>
          <p:cNvSpPr/>
          <p:nvPr/>
        </p:nvSpPr>
        <p:spPr>
          <a:xfrm>
            <a:off x="6706987" y="1508171"/>
            <a:ext cx="614756" cy="28247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grpSp>
        <p:nvGrpSpPr>
          <p:cNvPr id="243" name="Group 242"/>
          <p:cNvGrpSpPr/>
          <p:nvPr/>
        </p:nvGrpSpPr>
        <p:grpSpPr>
          <a:xfrm rot="16200000" flipV="1">
            <a:off x="6854211" y="1944598"/>
            <a:ext cx="902999" cy="55164"/>
            <a:chOff x="350308" y="4011588"/>
            <a:chExt cx="2058989" cy="208183"/>
          </a:xfrm>
        </p:grpSpPr>
        <p:cxnSp>
          <p:nvCxnSpPr>
            <p:cNvPr id="24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Curved Connector 91"/>
          <p:cNvCxnSpPr/>
          <p:nvPr/>
        </p:nvCxnSpPr>
        <p:spPr>
          <a:xfrm>
            <a:off x="7315775" y="2047557"/>
            <a:ext cx="780819" cy="11886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91"/>
          <p:cNvCxnSpPr/>
          <p:nvPr/>
        </p:nvCxnSpPr>
        <p:spPr>
          <a:xfrm>
            <a:off x="7331396" y="1521377"/>
            <a:ext cx="1662600" cy="15910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8766478" y="3082358"/>
            <a:ext cx="79296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2" name="Curved Connector 91"/>
          <p:cNvCxnSpPr/>
          <p:nvPr/>
        </p:nvCxnSpPr>
        <p:spPr>
          <a:xfrm>
            <a:off x="9160874" y="3326201"/>
            <a:ext cx="0" cy="36708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275293" y="3613274"/>
            <a:ext cx="190947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latin typeface="Arial" pitchFamily="34" charset="0"/>
                <a:cs typeface="Arial" pitchFamily="34" charset="0"/>
              </a:rPr>
              <a:t>prolonged JNK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Chevron 163"/>
          <p:cNvSpPr/>
          <p:nvPr/>
        </p:nvSpPr>
        <p:spPr>
          <a:xfrm rot="5400000">
            <a:off x="7950664" y="35592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Chevron 164"/>
          <p:cNvSpPr/>
          <p:nvPr/>
        </p:nvSpPr>
        <p:spPr>
          <a:xfrm rot="5400000">
            <a:off x="7951440" y="4115164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Chevron 165"/>
          <p:cNvSpPr/>
          <p:nvPr/>
        </p:nvSpPr>
        <p:spPr>
          <a:xfrm rot="5400000">
            <a:off x="7951440" y="38386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207958" y="4381407"/>
            <a:ext cx="190947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necroptosis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1" name="Curved Connector 91"/>
          <p:cNvCxnSpPr/>
          <p:nvPr/>
        </p:nvCxnSpPr>
        <p:spPr>
          <a:xfrm flipH="1">
            <a:off x="8643300" y="3890273"/>
            <a:ext cx="474134" cy="48487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7059602" y="324056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XIAP(?)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4" name="Curved Connector 91"/>
          <p:cNvCxnSpPr/>
          <p:nvPr/>
        </p:nvCxnSpPr>
        <p:spPr>
          <a:xfrm flipV="1">
            <a:off x="7370110" y="3469506"/>
            <a:ext cx="0" cy="12978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 rot="16200000">
            <a:off x="6362177" y="2292756"/>
            <a:ext cx="1720905" cy="203168"/>
            <a:chOff x="350308" y="4011588"/>
            <a:chExt cx="2058989" cy="208183"/>
          </a:xfrm>
        </p:grpSpPr>
        <p:cxnSp>
          <p:nvCxnSpPr>
            <p:cNvPr id="17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ounded Rectangle 177"/>
          <p:cNvSpPr/>
          <p:nvPr/>
        </p:nvSpPr>
        <p:spPr>
          <a:xfrm>
            <a:off x="10055085" y="3829444"/>
            <a:ext cx="898030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GADD45b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10053821" y="403908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0053821" y="424494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FHC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10052360" y="445530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Mn</a:t>
            </a:r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-SOD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2" name="Curved Connector 91"/>
          <p:cNvCxnSpPr/>
          <p:nvPr/>
        </p:nvCxnSpPr>
        <p:spPr>
          <a:xfrm flipH="1" flipV="1">
            <a:off x="10354642" y="4664261"/>
            <a:ext cx="3435" cy="12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356369" y="4760294"/>
            <a:ext cx="2992758" cy="194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 rot="12193752">
            <a:off x="9668384" y="3995582"/>
            <a:ext cx="531771" cy="149335"/>
            <a:chOff x="350308" y="4011588"/>
            <a:chExt cx="2058989" cy="208183"/>
          </a:xfrm>
        </p:grpSpPr>
        <p:cxnSp>
          <p:nvCxnSpPr>
            <p:cNvPr id="18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ounded Rectangle 192"/>
          <p:cNvSpPr/>
          <p:nvPr/>
        </p:nvSpPr>
        <p:spPr>
          <a:xfrm>
            <a:off x="7856698" y="3231842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pMLKL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5982392" y="811727"/>
            <a:ext cx="2114202" cy="209256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 rot="16200000">
            <a:off x="8624373" y="3960205"/>
            <a:ext cx="1431486" cy="207573"/>
            <a:chOff x="350308" y="4011588"/>
            <a:chExt cx="2058989" cy="208183"/>
          </a:xfrm>
        </p:grpSpPr>
        <p:cxnSp>
          <p:nvCxnSpPr>
            <p:cNvPr id="125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/>
          <p:cNvSpPr txBox="1"/>
          <p:nvPr/>
        </p:nvSpPr>
        <p:spPr>
          <a:xfrm>
            <a:off x="3254352" y="2163257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1,3)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019319" y="222736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017133" y="2071203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32364" y="21352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500483" y="2231458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7167324" y="300849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7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211481" y="2179650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8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508425" y="151203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4)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696662" y="3875061"/>
            <a:ext cx="367409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9) ?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862662" y="3321075"/>
            <a:ext cx="367409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9) ?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244168" y="4216896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10)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0609617" y="4265812"/>
            <a:ext cx="47801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11,13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206791" y="1677679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640281" y="2098811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12984" y="4787241"/>
            <a:ext cx="827421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IAPs: Guardians of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RIPK1, Meier, Cell Death Diff, 2012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Poly-ubiquitination in TNFR1-mediated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necroptosis,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Walczak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Life, 2016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cIAP2 Facilitate Cancer Cell Survival by Functioning as E3 Ligases that Promote RIP1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Ubiquitination, Barker,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2008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in L929 cells is tightly regulated by multiple TNFR1 complex I and II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members,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Vanden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Berghe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Dis,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FLIP the switch: Regulation of apoptosis and necroptosis by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Nakano,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J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2015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CIAPs Block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Ripoptosome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Formation, a RIP1/Caspase-8 Containing Intracellular Cell Death Complex Differentially Regulated by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Isoforms,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Leverkus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XIAP Restricts TNF- and RIP3-Dependent Cell Death and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Inflammasome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Activation,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Jost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Rep, 2014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TAK1 protect cells from TNF-induced necrosis by preventing RIP1/RIP3-dependent reactive oxygen species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production,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Bertrand, Cell Death and Diff,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and PARP-1-mediated necrosis represent distinct routes to programmed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Adam, Cell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Life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2014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κB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inhibits TNF-induced accumulation of ROS that mediate prolonged MAPK activation and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Nakano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Europ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2003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Signaling crosstalk between NF-kB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JNK,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Nakamo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Trends in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Immun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2004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E3 ubiquitin ligase itch couples JNK activation to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TNF-induced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cell death by inducing c-FLIPL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turnover, Karin, Cell, 2006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kappaB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-mediated control of the JNK cascade in the antagonism of programmed cell death in health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disease,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Franzoso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Diff, 2006</a:t>
            </a:r>
          </a:p>
          <a:p>
            <a:pPr marL="228600" indent="-228600">
              <a:buAutoNum type="arabicParenR" startAt="10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 startAt="10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4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2047" y="-263117"/>
            <a:ext cx="11190081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MLKL initials 72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35" y="914400"/>
            <a:ext cx="88331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05" y="915737"/>
            <a:ext cx="8830586" cy="594226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Caspase 8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Flip initials 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914400"/>
            <a:ext cx="88331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914400"/>
            <a:ext cx="8833104" cy="5943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C8 &amp; Flip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75650" y="565835"/>
            <a:ext cx="3816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TNF response model </a:t>
            </a:r>
          </a:p>
          <a:p>
            <a:r>
              <a:rPr lang="en-US" sz="3200" dirty="0" smtClean="0"/>
              <a:t>(Werner et al. 2008 + </a:t>
            </a:r>
            <a:r>
              <a:rPr lang="en-US" sz="3200" dirty="0" err="1" smtClean="0"/>
              <a:t>ikbd</a:t>
            </a:r>
            <a:r>
              <a:rPr lang="en-US" sz="3200" dirty="0" smtClean="0"/>
              <a:t> Shih et al. 2009)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71089"/>
            <a:ext cx="6184900" cy="640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36655" y="5621776"/>
            <a:ext cx="717027" cy="692885"/>
            <a:chOff x="6399449" y="4480351"/>
            <a:chExt cx="451058" cy="526364"/>
          </a:xfrm>
        </p:grpSpPr>
        <p:sp>
          <p:nvSpPr>
            <p:cNvPr id="11" name="Oval 10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16200000">
              <a:off x="6523903" y="4448548"/>
              <a:ext cx="223708" cy="28731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006438" y="559242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420898" y="5844075"/>
            <a:ext cx="717027" cy="493312"/>
            <a:chOff x="6399449" y="4631961"/>
            <a:chExt cx="451058" cy="374754"/>
          </a:xfrm>
        </p:grpSpPr>
        <p:sp>
          <p:nvSpPr>
            <p:cNvPr id="16" name="Oval 15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 rot="16200000">
            <a:off x="7623189" y="5691957"/>
            <a:ext cx="294480" cy="45672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64559" y="5743745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11193" y="5883242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144932" y="6035642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746231" y="5915605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892485" y="4361017"/>
            <a:ext cx="717027" cy="692885"/>
            <a:chOff x="6399449" y="4480351"/>
            <a:chExt cx="451058" cy="526364"/>
          </a:xfrm>
        </p:grpSpPr>
        <p:sp>
          <p:nvSpPr>
            <p:cNvPr id="31" name="Oval 30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523903" y="4448548"/>
              <a:ext cx="223708" cy="28731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8962268" y="433167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0376728" y="4583316"/>
            <a:ext cx="717027" cy="493312"/>
            <a:chOff x="6399449" y="4631961"/>
            <a:chExt cx="451058" cy="374754"/>
          </a:xfrm>
        </p:grpSpPr>
        <p:sp>
          <p:nvSpPr>
            <p:cNvPr id="36" name="Oval 35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 rot="16200000">
            <a:off x="7579019" y="4431198"/>
            <a:ext cx="294480" cy="45672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20389" y="4482986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167023" y="4622483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100762" y="4774883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702061" y="4654846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0653969" y="5139843"/>
            <a:ext cx="189643" cy="541566"/>
            <a:chOff x="10236524" y="5080209"/>
            <a:chExt cx="165651" cy="732628"/>
          </a:xfrm>
        </p:grpSpPr>
        <p:cxnSp>
          <p:nvCxnSpPr>
            <p:cNvPr id="44" name="Straight Arrow Connector 43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175822" y="5072474"/>
            <a:ext cx="189643" cy="541566"/>
            <a:chOff x="10236524" y="5080209"/>
            <a:chExt cx="165651" cy="732628"/>
          </a:xfrm>
        </p:grpSpPr>
        <p:cxnSp>
          <p:nvCxnSpPr>
            <p:cNvPr id="51" name="Straight Arrow Connector 50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622283" y="5050863"/>
            <a:ext cx="189643" cy="541566"/>
            <a:chOff x="10236524" y="5080209"/>
            <a:chExt cx="165651" cy="732628"/>
          </a:xfrm>
        </p:grpSpPr>
        <p:cxnSp>
          <p:nvCxnSpPr>
            <p:cNvPr id="54" name="Straight Arrow Connector 53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32-Point Star 55"/>
          <p:cNvSpPr/>
          <p:nvPr/>
        </p:nvSpPr>
        <p:spPr>
          <a:xfrm>
            <a:off x="8477844" y="3191956"/>
            <a:ext cx="809576" cy="465626"/>
          </a:xfrm>
          <a:prstGeom prst="star32">
            <a:avLst/>
          </a:prstGeom>
          <a:solidFill>
            <a:srgbClr val="04FA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97834" y="3231738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IKK1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6877877" y="3896138"/>
            <a:ext cx="182880" cy="2782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838120" y="3896138"/>
            <a:ext cx="274320" cy="27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6787219" y="6281333"/>
            <a:ext cx="274320" cy="278296"/>
            <a:chOff x="7268817" y="4147929"/>
            <a:chExt cx="274320" cy="278296"/>
          </a:xfrm>
        </p:grpSpPr>
        <p:sp>
          <p:nvSpPr>
            <p:cNvPr id="63" name="Oval 62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0992730" y="5595773"/>
            <a:ext cx="274320" cy="278296"/>
            <a:chOff x="7268817" y="4147929"/>
            <a:chExt cx="274320" cy="278296"/>
          </a:xfrm>
        </p:grpSpPr>
        <p:sp>
          <p:nvSpPr>
            <p:cNvPr id="67" name="Oval 66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0782306" y="4354366"/>
            <a:ext cx="274320" cy="278296"/>
            <a:chOff x="7268817" y="4147929"/>
            <a:chExt cx="274320" cy="278296"/>
          </a:xfrm>
        </p:grpSpPr>
        <p:sp>
          <p:nvSpPr>
            <p:cNvPr id="70" name="Oval 69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 flipH="1" flipV="1">
            <a:off x="7156174" y="4195445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7110996" y="5979648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rved Right Arrow 74"/>
          <p:cNvSpPr/>
          <p:nvPr/>
        </p:nvSpPr>
        <p:spPr>
          <a:xfrm rot="8754084">
            <a:off x="7471921" y="3662222"/>
            <a:ext cx="385139" cy="763797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Right Arrow 75"/>
          <p:cNvSpPr/>
          <p:nvPr/>
        </p:nvSpPr>
        <p:spPr>
          <a:xfrm rot="16445916" flipH="1">
            <a:off x="9831033" y="3826643"/>
            <a:ext cx="411883" cy="763827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915618" y="3666525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360135" y="3659613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620" y="2087756"/>
            <a:ext cx="960615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/>
              <a:t>Experimental set-up: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L929 </a:t>
            </a:r>
            <a:r>
              <a:rPr lang="en-US" sz="2000" dirty="0" err="1" smtClean="0"/>
              <a:t>wt</a:t>
            </a:r>
            <a:r>
              <a:rPr lang="en-US" sz="2000" dirty="0" smtClean="0"/>
              <a:t> cells treated with 4 different concentrations of TNF for 24 hours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(TNF is added to cells 30 min prior to imaging and stays on all the time)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Real-time imaging between 30 min and 24 hours of treatment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Quantifying dead cells by PI positivity of nucleus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Analysis: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Automated cell tracking and quantification of PI positive cells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sz="2000" dirty="0" smtClean="0"/>
              <a:t>Calculation of death rates </a:t>
            </a:r>
            <a:r>
              <a:rPr lang="en-US" sz="2000" dirty="0"/>
              <a:t> </a:t>
            </a:r>
            <a:r>
              <a:rPr lang="en-US" sz="2000" dirty="0" smtClean="0"/>
              <a:t>(probability of live cells that will die in one hour)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n-US" sz="20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Supplemental Figures: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Comparison between the different TNF concentrations (0.1 to 100 ng/ml)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Upper: Mean of five independent experimental replicates; lower: </a:t>
            </a:r>
            <a:r>
              <a:rPr lang="en-US" sz="2000" dirty="0" err="1" smtClean="0"/>
              <a:t>stdev</a:t>
            </a:r>
            <a:r>
              <a:rPr lang="en-US" sz="2000" dirty="0" smtClean="0"/>
              <a:t> of means</a:t>
            </a:r>
            <a:endParaRPr lang="en-US" sz="2000" dirty="0"/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dirty="0" smtClean="0"/>
          </a:p>
        </p:txBody>
      </p:sp>
      <p:sp>
        <p:nvSpPr>
          <p:cNvPr id="45" name="Title 1"/>
          <p:cNvSpPr>
            <a:spLocks noGrp="1"/>
          </p:cNvSpPr>
          <p:nvPr>
            <p:ph type="ctrTitle"/>
          </p:nvPr>
        </p:nvSpPr>
        <p:spPr>
          <a:xfrm>
            <a:off x="680847" y="110594"/>
            <a:ext cx="10807700" cy="1730906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Quantification of death rates in L929 </a:t>
            </a:r>
            <a:r>
              <a:rPr lang="en-US" dirty="0" err="1"/>
              <a:t>wt</a:t>
            </a:r>
            <a:r>
              <a:rPr lang="en-US" dirty="0"/>
              <a:t> cells in response to TNF</a:t>
            </a:r>
          </a:p>
        </p:txBody>
      </p:sp>
    </p:spTree>
    <p:extLst>
      <p:ext uri="{BB962C8B-B14F-4D97-AF65-F5344CB8AC3E}">
        <p14:creationId xmlns:p14="http://schemas.microsoft.com/office/powerpoint/2010/main" val="172116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8" y="2884615"/>
            <a:ext cx="1645920" cy="25915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93" y="2884615"/>
            <a:ext cx="1645920" cy="26334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10" y="2903058"/>
            <a:ext cx="1645920" cy="26519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44" y="2884615"/>
            <a:ext cx="1645920" cy="26399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07" y="2884615"/>
            <a:ext cx="1645920" cy="26230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38" y="2866266"/>
            <a:ext cx="1645920" cy="26282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9020" y="405785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874922" y="2616929"/>
            <a:ext cx="1297286" cy="28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 ng/ml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0632" y="2621884"/>
            <a:ext cx="1272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 vs. 10 ng/ml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28889" y="2615033"/>
            <a:ext cx="167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10 vs. 100 ng/ml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6761" y="2621884"/>
            <a:ext cx="127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10 ng/ml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33209" y="2607616"/>
            <a:ext cx="148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 vs</a:t>
            </a:r>
            <a:r>
              <a:rPr lang="en-US" sz="1200" smtClean="0">
                <a:sym typeface="Wingdings"/>
              </a:rPr>
              <a:t>. </a:t>
            </a:r>
            <a:r>
              <a:rPr lang="en-US" sz="1200" dirty="0" smtClean="0">
                <a:sym typeface="Wingdings"/>
              </a:rPr>
              <a:t>100 ng/ml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12700" y="2621884"/>
            <a:ext cx="145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100 ng/ml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2204" y="4107248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Hours after addition of TNF</a:t>
            </a:r>
            <a:endParaRPr 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4665236" y="409191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0" name="TextBox 29"/>
          <p:cNvSpPr txBox="1"/>
          <p:nvPr/>
        </p:nvSpPr>
        <p:spPr>
          <a:xfrm>
            <a:off x="6610790" y="4080345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8411943" y="4072964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0215467" y="4063563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793117" y="5388844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2770302" y="545497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5" name="TextBox 34"/>
          <p:cNvSpPr txBox="1"/>
          <p:nvPr/>
        </p:nvSpPr>
        <p:spPr>
          <a:xfrm>
            <a:off x="4688485" y="5424577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6606958" y="5407671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8433209" y="5407671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0303282" y="5442736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45" name="Title 1"/>
          <p:cNvSpPr>
            <a:spLocks noGrp="1"/>
          </p:cNvSpPr>
          <p:nvPr>
            <p:ph type="ctrTitle"/>
          </p:nvPr>
        </p:nvSpPr>
        <p:spPr>
          <a:xfrm>
            <a:off x="680847" y="110594"/>
            <a:ext cx="10807700" cy="2039938"/>
          </a:xfrm>
        </p:spPr>
        <p:txBody>
          <a:bodyPr>
            <a:normAutofit/>
          </a:bodyPr>
          <a:lstStyle/>
          <a:p>
            <a:r>
              <a:rPr lang="en-US" dirty="0"/>
              <a:t>Quantification of death rates in L929 </a:t>
            </a:r>
            <a:r>
              <a:rPr lang="en-US" dirty="0" err="1"/>
              <a:t>wt</a:t>
            </a:r>
            <a:r>
              <a:rPr lang="en-US" dirty="0"/>
              <a:t> cells in response to TNF</a:t>
            </a:r>
          </a:p>
        </p:txBody>
      </p:sp>
    </p:spTree>
    <p:extLst>
      <p:ext uri="{BB962C8B-B14F-4D97-AF65-F5344CB8AC3E}">
        <p14:creationId xmlns:p14="http://schemas.microsoft.com/office/powerpoint/2010/main" val="208512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1482</Words>
  <Application>Microsoft Macintosh PowerPoint</Application>
  <PresentationFormat>Widescreen</PresentationFormat>
  <Paragraphs>580</Paragraphs>
  <Slides>24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Building a Mechanistic Understanding of Cellular Decisions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Quantification of death rates in L929 wt cells in response to TNF</vt:lpstr>
      <vt:lpstr>Quantification of death rates in L929 wt cells in response to TNF</vt:lpstr>
      <vt:lpstr>PowerPoint Presentation</vt:lpstr>
      <vt:lpstr>Hoffmann Model w/Delays 12 hrs</vt:lpstr>
      <vt:lpstr>Hoffmann/Geena Module w/o Delays 12 hrs</vt:lpstr>
      <vt:lpstr>Necroptosis Module 12 hrs</vt:lpstr>
      <vt:lpstr>Necroptosis Module 24 hrs </vt:lpstr>
      <vt:lpstr>NFkB Module 12 hrs no Flip/cIAP synthesis</vt:lpstr>
      <vt:lpstr>NFkB Module 12 hrs full synthesis </vt:lpstr>
      <vt:lpstr>Merged Model 12 hrs </vt:lpstr>
      <vt:lpstr>Merged Model 24 hrs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Frank Cheng</dc:creator>
  <cp:keywords/>
  <dc:description/>
  <cp:lastModifiedBy>Ildefonso, Geena</cp:lastModifiedBy>
  <cp:revision>23</cp:revision>
  <cp:lastPrinted>2017-05-16T18:23:56Z</cp:lastPrinted>
  <dcterms:created xsi:type="dcterms:W3CDTF">2016-06-10T12:50:08Z</dcterms:created>
  <dcterms:modified xsi:type="dcterms:W3CDTF">2017-05-22T16:55:40Z</dcterms:modified>
  <cp:category/>
</cp:coreProperties>
</file>